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840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409" autoAdjust="0"/>
  </p:normalViewPr>
  <p:slideViewPr>
    <p:cSldViewPr snapToGrid="0" snapToObjects="1">
      <p:cViewPr>
        <p:scale>
          <a:sx n="40" d="100"/>
          <a:sy n="40" d="100"/>
        </p:scale>
        <p:origin x="1800" y="696"/>
      </p:cViewPr>
      <p:guideLst>
        <p:guide orient="horz" pos="12096"/>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 name="PlaceHolder 1"/>
          <p:cNvSpPr>
            <a:spLocks noGrp="1"/>
          </p:cNvSpPr>
          <p:nvPr>
            <p:ph type="body"/>
          </p:nvPr>
        </p:nvSpPr>
        <p:spPr>
          <a:xfrm>
            <a:off x="777240" y="4777560"/>
            <a:ext cx="6217560" cy="4525920"/>
          </a:xfrm>
          <a:prstGeom prst="rect">
            <a:avLst/>
          </a:prstGeom>
        </p:spPr>
        <p:txBody>
          <a:bodyPr wrap="none" lIns="0" tIns="0" rIns="0" bIns="0"/>
          <a:lstStyle/>
          <a:p>
            <a:r>
              <a:rPr lang="en-US"/>
              <a:t>Click to edit the notes format</a:t>
            </a:r>
            <a:endParaRPr/>
          </a:p>
        </p:txBody>
      </p:sp>
      <p:sp>
        <p:nvSpPr>
          <p:cNvPr id="38" name="PlaceHolder 2"/>
          <p:cNvSpPr>
            <a:spLocks noGrp="1"/>
          </p:cNvSpPr>
          <p:nvPr>
            <p:ph type="hdr"/>
          </p:nvPr>
        </p:nvSpPr>
        <p:spPr>
          <a:xfrm>
            <a:off x="0" y="0"/>
            <a:ext cx="3372840" cy="502560"/>
          </a:xfrm>
          <a:prstGeom prst="rect">
            <a:avLst/>
          </a:prstGeom>
        </p:spPr>
        <p:txBody>
          <a:bodyPr wrap="none" lIns="0" tIns="0" rIns="0" bIns="0"/>
          <a:lstStyle/>
          <a:p>
            <a:r>
              <a:rPr lang="en-US"/>
              <a:t>&lt;header&gt;</a:t>
            </a:r>
            <a:endParaRPr/>
          </a:p>
        </p:txBody>
      </p:sp>
      <p:sp>
        <p:nvSpPr>
          <p:cNvPr id="39" name="PlaceHolder 3"/>
          <p:cNvSpPr>
            <a:spLocks noGrp="1"/>
          </p:cNvSpPr>
          <p:nvPr>
            <p:ph type="dt"/>
          </p:nvPr>
        </p:nvSpPr>
        <p:spPr>
          <a:xfrm>
            <a:off x="4399200" y="0"/>
            <a:ext cx="3372840" cy="502560"/>
          </a:xfrm>
          <a:prstGeom prst="rect">
            <a:avLst/>
          </a:prstGeom>
        </p:spPr>
        <p:txBody>
          <a:bodyPr wrap="none" lIns="0" tIns="0" rIns="0" bIns="0"/>
          <a:lstStyle/>
          <a:p>
            <a:pPr algn="r"/>
            <a:r>
              <a:rPr lang="en-US"/>
              <a:t>&lt;date/time&gt;</a:t>
            </a:r>
            <a:endParaRPr/>
          </a:p>
        </p:txBody>
      </p:sp>
      <p:sp>
        <p:nvSpPr>
          <p:cNvPr id="40" name="PlaceHolder 4"/>
          <p:cNvSpPr>
            <a:spLocks noGrp="1"/>
          </p:cNvSpPr>
          <p:nvPr>
            <p:ph type="ftr"/>
          </p:nvPr>
        </p:nvSpPr>
        <p:spPr>
          <a:xfrm>
            <a:off x="0" y="9555480"/>
            <a:ext cx="3372840" cy="502560"/>
          </a:xfrm>
          <a:prstGeom prst="rect">
            <a:avLst/>
          </a:prstGeom>
        </p:spPr>
        <p:txBody>
          <a:bodyPr wrap="none" lIns="0" tIns="0" rIns="0" bIns="0" anchor="b"/>
          <a:lstStyle/>
          <a:p>
            <a:r>
              <a:rPr lang="en-US"/>
              <a:t>&lt;footer&gt;</a:t>
            </a:r>
            <a:endParaRPr/>
          </a:p>
        </p:txBody>
      </p:sp>
      <p:sp>
        <p:nvSpPr>
          <p:cNvPr id="41" name="PlaceHolder 5"/>
          <p:cNvSpPr>
            <a:spLocks noGrp="1"/>
          </p:cNvSpPr>
          <p:nvPr>
            <p:ph type="sldNum"/>
          </p:nvPr>
        </p:nvSpPr>
        <p:spPr>
          <a:xfrm>
            <a:off x="4399200" y="9555480"/>
            <a:ext cx="3372840" cy="502560"/>
          </a:xfrm>
          <a:prstGeom prst="rect">
            <a:avLst/>
          </a:prstGeom>
        </p:spPr>
        <p:txBody>
          <a:bodyPr wrap="none" lIns="0" tIns="0" rIns="0" bIns="0" anchor="b"/>
          <a:lstStyle/>
          <a:p>
            <a:pPr algn="r"/>
            <a:fld id="{49560B99-75E6-47FF-BD76-0DD899F6B8B9}" type="slidenum">
              <a:rPr lang="en-US"/>
              <a:t>‹#›</a:t>
            </a:fld>
            <a:endParaRPr/>
          </a:p>
        </p:txBody>
      </p:sp>
    </p:spTree>
    <p:extLst>
      <p:ext uri="{BB962C8B-B14F-4D97-AF65-F5344CB8AC3E}">
        <p14:creationId xmlns:p14="http://schemas.microsoft.com/office/powerpoint/2010/main" val="273802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body"/>
          </p:nvPr>
        </p:nvSpPr>
        <p:spPr>
          <a:xfrm>
            <a:off x="685800" y="4343400"/>
            <a:ext cx="5486040" cy="4114440"/>
          </a:xfrm>
          <a:prstGeom prst="rect">
            <a:avLst/>
          </a:prstGeom>
        </p:spPr>
        <p:txBody>
          <a:bodyPr/>
          <a:lstStyle/>
          <a:p>
            <a:r>
              <a:rPr lang="en-US" sz="1200" dirty="0"/>
              <a:t>One of Realm of </a:t>
            </a:r>
            <a:r>
              <a:rPr lang="en-US" sz="1200" dirty="0" err="1"/>
              <a:t>Kaodith’s</a:t>
            </a:r>
            <a:r>
              <a:rPr lang="en-US" sz="1200" dirty="0"/>
              <a:t> primary features is the procedurally generated maps. Procedural content allows the user to have access to an infinite source of content. When designing our map generator, we knew we wanted to provide the player with an experience which would be unique with each play session.</a:t>
            </a:r>
            <a:endParaRPr dirty="0"/>
          </a:p>
          <a:p>
            <a:r>
              <a:rPr lang="en-US" sz="1200" dirty="0"/>
              <a:t>Maps are composed of hexagon tiles of </a:t>
            </a:r>
            <a:r>
              <a:rPr lang="en-US" sz="1200" dirty="0" err="1"/>
              <a:t>varrying</a:t>
            </a:r>
            <a:r>
              <a:rPr lang="en-US" sz="1200" dirty="0"/>
              <a:t> terrain types. The terrain types represent the various environments of </a:t>
            </a:r>
            <a:r>
              <a:rPr lang="en-US" sz="1200" dirty="0" err="1"/>
              <a:t>Kaodith</a:t>
            </a:r>
            <a:r>
              <a:rPr lang="en-US" sz="1200" dirty="0"/>
              <a:t>: mountainous, rocky ground,  </a:t>
            </a:r>
            <a:r>
              <a:rPr lang="en-US" sz="1200" dirty="0" err="1"/>
              <a:t>baren</a:t>
            </a:r>
            <a:r>
              <a:rPr lang="en-US" sz="1200" dirty="0"/>
              <a:t> dirt, scrubland, forests, swamps, lakes, and sea. Each tile has an assigned terrain type with a randomly selected texture corresponding to the terrain type.</a:t>
            </a:r>
            <a:endParaRPr dirty="0"/>
          </a:p>
          <a:p>
            <a:r>
              <a:rPr lang="en-US" sz="1200" dirty="0"/>
              <a:t>The player can generate maps with of different varieties by modifying the terrain type presets and terrain height. The terrain presets are premade sets of weights for the different</a:t>
            </a:r>
            <a:endParaRPr dirty="0"/>
          </a:p>
          <a:p>
            <a:endParaRPr dirty="0"/>
          </a:p>
          <a:p>
            <a:endParaRPr dirty="0"/>
          </a:p>
        </p:txBody>
      </p:sp>
      <p:sp>
        <p:nvSpPr>
          <p:cNvPr id="50" name="TextShape 2"/>
          <p:cNvSpPr txBox="1"/>
          <p:nvPr/>
        </p:nvSpPr>
        <p:spPr>
          <a:xfrm>
            <a:off x="3884760" y="8685360"/>
            <a:ext cx="2971440" cy="456840"/>
          </a:xfrm>
          <a:prstGeom prst="rect">
            <a:avLst/>
          </a:prstGeom>
        </p:spPr>
        <p:txBody>
          <a:bodyPr anchor="b"/>
          <a:lstStyle/>
          <a:p>
            <a:pPr algn="r">
              <a:lnSpc>
                <a:spcPct val="100000"/>
              </a:lnSpc>
            </a:pPr>
            <a:fld id="{54B92EB3-E738-4A47-9665-A5D4A8422092}" type="slidenum">
              <a:rPr lang="en-US" sz="1200">
                <a:solidFill>
                  <a:srgbClr val="000000"/>
                </a:solidFill>
                <a:latin typeface="+mn-lt"/>
                <a:ea typeface="+mn-ea"/>
              </a:rPr>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27" name="PlaceHolder 2"/>
          <p:cNvSpPr>
            <a:spLocks noGrp="1"/>
          </p:cNvSpPr>
          <p:nvPr>
            <p:ph type="body"/>
          </p:nvPr>
        </p:nvSpPr>
        <p:spPr>
          <a:xfrm>
            <a:off x="2194560" y="8986680"/>
            <a:ext cx="38623680" cy="10624320"/>
          </a:xfrm>
          <a:prstGeom prst="rect">
            <a:avLst/>
          </a:prstGeom>
        </p:spPr>
        <p:txBody>
          <a:bodyPr wrap="none" lIns="0" tIns="0" rIns="0" bIns="0"/>
          <a:lstStyle/>
          <a:p>
            <a:endParaRPr/>
          </a:p>
        </p:txBody>
      </p:sp>
      <p:sp>
        <p:nvSpPr>
          <p:cNvPr id="28" name="PlaceHolder 3"/>
          <p:cNvSpPr>
            <a:spLocks noGrp="1"/>
          </p:cNvSpPr>
          <p:nvPr>
            <p:ph type="body"/>
          </p:nvPr>
        </p:nvSpPr>
        <p:spPr>
          <a:xfrm>
            <a:off x="2194560" y="20620440"/>
            <a:ext cx="38623680" cy="1062432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30" name="PlaceHolder 2"/>
          <p:cNvSpPr>
            <a:spLocks noGrp="1"/>
          </p:cNvSpPr>
          <p:nvPr>
            <p:ph type="body"/>
          </p:nvPr>
        </p:nvSpPr>
        <p:spPr>
          <a:xfrm>
            <a:off x="2194560" y="8986680"/>
            <a:ext cx="18848160" cy="10624320"/>
          </a:xfrm>
          <a:prstGeom prst="rect">
            <a:avLst/>
          </a:prstGeom>
        </p:spPr>
        <p:txBody>
          <a:bodyPr wrap="none" lIns="0" tIns="0" rIns="0" bIns="0"/>
          <a:lstStyle/>
          <a:p>
            <a:endParaRPr/>
          </a:p>
        </p:txBody>
      </p:sp>
      <p:sp>
        <p:nvSpPr>
          <p:cNvPr id="31" name="PlaceHolder 3"/>
          <p:cNvSpPr>
            <a:spLocks noGrp="1"/>
          </p:cNvSpPr>
          <p:nvPr>
            <p:ph type="body"/>
          </p:nvPr>
        </p:nvSpPr>
        <p:spPr>
          <a:xfrm>
            <a:off x="21985200" y="8986680"/>
            <a:ext cx="18848160" cy="10624320"/>
          </a:xfrm>
          <a:prstGeom prst="rect">
            <a:avLst/>
          </a:prstGeom>
        </p:spPr>
        <p:txBody>
          <a:bodyPr wrap="none" lIns="0" tIns="0" rIns="0" bIns="0"/>
          <a:lstStyle/>
          <a:p>
            <a:endParaRPr/>
          </a:p>
        </p:txBody>
      </p:sp>
      <p:sp>
        <p:nvSpPr>
          <p:cNvPr id="32" name="PlaceHolder 4"/>
          <p:cNvSpPr>
            <a:spLocks noGrp="1"/>
          </p:cNvSpPr>
          <p:nvPr>
            <p:ph type="body"/>
          </p:nvPr>
        </p:nvSpPr>
        <p:spPr>
          <a:xfrm>
            <a:off x="21985200" y="20620440"/>
            <a:ext cx="18848160" cy="10624320"/>
          </a:xfrm>
          <a:prstGeom prst="rect">
            <a:avLst/>
          </a:prstGeom>
        </p:spPr>
        <p:txBody>
          <a:bodyPr wrap="none" lIns="0" tIns="0" rIns="0" bIns="0"/>
          <a:lstStyle/>
          <a:p>
            <a:endParaRPr/>
          </a:p>
        </p:txBody>
      </p:sp>
      <p:sp>
        <p:nvSpPr>
          <p:cNvPr id="33" name="PlaceHolder 5"/>
          <p:cNvSpPr>
            <a:spLocks noGrp="1"/>
          </p:cNvSpPr>
          <p:nvPr>
            <p:ph type="body"/>
          </p:nvPr>
        </p:nvSpPr>
        <p:spPr>
          <a:xfrm>
            <a:off x="2194560" y="20620440"/>
            <a:ext cx="18848160" cy="1062432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35" name="PlaceHolder 2"/>
          <p:cNvSpPr>
            <a:spLocks noGrp="1"/>
          </p:cNvSpPr>
          <p:nvPr>
            <p:ph type="body"/>
          </p:nvPr>
        </p:nvSpPr>
        <p:spPr>
          <a:xfrm>
            <a:off x="2194560" y="8986680"/>
            <a:ext cx="18848160" cy="10624320"/>
          </a:xfrm>
          <a:prstGeom prst="rect">
            <a:avLst/>
          </a:prstGeom>
        </p:spPr>
        <p:txBody>
          <a:bodyPr wrap="none" lIns="0" tIns="0" rIns="0" bIns="0"/>
          <a:lstStyle/>
          <a:p>
            <a:endParaRPr/>
          </a:p>
        </p:txBody>
      </p:sp>
      <p:sp>
        <p:nvSpPr>
          <p:cNvPr id="36" name="PlaceHolder 3"/>
          <p:cNvSpPr>
            <a:spLocks noGrp="1"/>
          </p:cNvSpPr>
          <p:nvPr>
            <p:ph type="body"/>
          </p:nvPr>
        </p:nvSpPr>
        <p:spPr>
          <a:xfrm>
            <a:off x="21985200" y="8986680"/>
            <a:ext cx="18848160" cy="1062432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6" name="PlaceHolder 2"/>
          <p:cNvSpPr>
            <a:spLocks noGrp="1"/>
          </p:cNvSpPr>
          <p:nvPr>
            <p:ph type="subTitle"/>
          </p:nvPr>
        </p:nvSpPr>
        <p:spPr>
          <a:xfrm>
            <a:off x="2194560" y="8986680"/>
            <a:ext cx="38623680" cy="2227464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8" name="PlaceHolder 2"/>
          <p:cNvSpPr>
            <a:spLocks noGrp="1"/>
          </p:cNvSpPr>
          <p:nvPr>
            <p:ph type="body"/>
          </p:nvPr>
        </p:nvSpPr>
        <p:spPr>
          <a:xfrm>
            <a:off x="2194560" y="8986680"/>
            <a:ext cx="38623680" cy="22274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0" name="PlaceHolder 2"/>
          <p:cNvSpPr>
            <a:spLocks noGrp="1"/>
          </p:cNvSpPr>
          <p:nvPr>
            <p:ph type="body"/>
          </p:nvPr>
        </p:nvSpPr>
        <p:spPr>
          <a:xfrm>
            <a:off x="2194560" y="8986680"/>
            <a:ext cx="18848160" cy="22274280"/>
          </a:xfrm>
          <a:prstGeom prst="rect">
            <a:avLst/>
          </a:prstGeom>
        </p:spPr>
        <p:txBody>
          <a:bodyPr wrap="none" lIns="0" tIns="0" rIns="0" bIns="0"/>
          <a:lstStyle/>
          <a:p>
            <a:endParaRPr/>
          </a:p>
        </p:txBody>
      </p:sp>
      <p:sp>
        <p:nvSpPr>
          <p:cNvPr id="11" name="PlaceHolder 3"/>
          <p:cNvSpPr>
            <a:spLocks noGrp="1"/>
          </p:cNvSpPr>
          <p:nvPr>
            <p:ph type="body"/>
          </p:nvPr>
        </p:nvSpPr>
        <p:spPr>
          <a:xfrm>
            <a:off x="21985200" y="8986680"/>
            <a:ext cx="18848160" cy="2227428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291840" y="11930400"/>
            <a:ext cx="37307160" cy="1933056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5" name="PlaceHolder 2"/>
          <p:cNvSpPr>
            <a:spLocks noGrp="1"/>
          </p:cNvSpPr>
          <p:nvPr>
            <p:ph type="body"/>
          </p:nvPr>
        </p:nvSpPr>
        <p:spPr>
          <a:xfrm>
            <a:off x="2194560" y="8986680"/>
            <a:ext cx="18848160" cy="10624320"/>
          </a:xfrm>
          <a:prstGeom prst="rect">
            <a:avLst/>
          </a:prstGeom>
        </p:spPr>
        <p:txBody>
          <a:bodyPr wrap="none" lIns="0" tIns="0" rIns="0" bIns="0"/>
          <a:lstStyle/>
          <a:p>
            <a:endParaRPr/>
          </a:p>
        </p:txBody>
      </p:sp>
      <p:sp>
        <p:nvSpPr>
          <p:cNvPr id="16" name="PlaceHolder 3"/>
          <p:cNvSpPr>
            <a:spLocks noGrp="1"/>
          </p:cNvSpPr>
          <p:nvPr>
            <p:ph type="body"/>
          </p:nvPr>
        </p:nvSpPr>
        <p:spPr>
          <a:xfrm>
            <a:off x="2194560" y="20620440"/>
            <a:ext cx="18848160" cy="10624320"/>
          </a:xfrm>
          <a:prstGeom prst="rect">
            <a:avLst/>
          </a:prstGeom>
        </p:spPr>
        <p:txBody>
          <a:bodyPr wrap="none" lIns="0" tIns="0" rIns="0" bIns="0"/>
          <a:lstStyle/>
          <a:p>
            <a:endParaRPr/>
          </a:p>
        </p:txBody>
      </p:sp>
      <p:sp>
        <p:nvSpPr>
          <p:cNvPr id="17" name="PlaceHolder 4"/>
          <p:cNvSpPr>
            <a:spLocks noGrp="1"/>
          </p:cNvSpPr>
          <p:nvPr>
            <p:ph type="body"/>
          </p:nvPr>
        </p:nvSpPr>
        <p:spPr>
          <a:xfrm>
            <a:off x="21985200" y="8986680"/>
            <a:ext cx="18848160" cy="22274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9" name="PlaceHolder 2"/>
          <p:cNvSpPr>
            <a:spLocks noGrp="1"/>
          </p:cNvSpPr>
          <p:nvPr>
            <p:ph type="body"/>
          </p:nvPr>
        </p:nvSpPr>
        <p:spPr>
          <a:xfrm>
            <a:off x="2194560" y="8986680"/>
            <a:ext cx="18848160" cy="22274280"/>
          </a:xfrm>
          <a:prstGeom prst="rect">
            <a:avLst/>
          </a:prstGeom>
        </p:spPr>
        <p:txBody>
          <a:bodyPr wrap="none" lIns="0" tIns="0" rIns="0" bIns="0"/>
          <a:lstStyle/>
          <a:p>
            <a:endParaRPr/>
          </a:p>
        </p:txBody>
      </p:sp>
      <p:sp>
        <p:nvSpPr>
          <p:cNvPr id="20" name="PlaceHolder 3"/>
          <p:cNvSpPr>
            <a:spLocks noGrp="1"/>
          </p:cNvSpPr>
          <p:nvPr>
            <p:ph type="body"/>
          </p:nvPr>
        </p:nvSpPr>
        <p:spPr>
          <a:xfrm>
            <a:off x="21985200" y="8986680"/>
            <a:ext cx="18848160" cy="10624320"/>
          </a:xfrm>
          <a:prstGeom prst="rect">
            <a:avLst/>
          </a:prstGeom>
        </p:spPr>
        <p:txBody>
          <a:bodyPr wrap="none" lIns="0" tIns="0" rIns="0" bIns="0"/>
          <a:lstStyle/>
          <a:p>
            <a:endParaRPr/>
          </a:p>
        </p:txBody>
      </p:sp>
      <p:sp>
        <p:nvSpPr>
          <p:cNvPr id="21" name="PlaceHolder 4"/>
          <p:cNvSpPr>
            <a:spLocks noGrp="1"/>
          </p:cNvSpPr>
          <p:nvPr>
            <p:ph type="body"/>
          </p:nvPr>
        </p:nvSpPr>
        <p:spPr>
          <a:xfrm>
            <a:off x="21985200" y="20620440"/>
            <a:ext cx="18848160" cy="1062432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23" name="PlaceHolder 2"/>
          <p:cNvSpPr>
            <a:spLocks noGrp="1"/>
          </p:cNvSpPr>
          <p:nvPr>
            <p:ph type="body"/>
          </p:nvPr>
        </p:nvSpPr>
        <p:spPr>
          <a:xfrm>
            <a:off x="2194560" y="8986680"/>
            <a:ext cx="18848160" cy="10624320"/>
          </a:xfrm>
          <a:prstGeom prst="rect">
            <a:avLst/>
          </a:prstGeom>
        </p:spPr>
        <p:txBody>
          <a:bodyPr wrap="none" lIns="0" tIns="0" rIns="0" bIns="0"/>
          <a:lstStyle/>
          <a:p>
            <a:endParaRPr/>
          </a:p>
        </p:txBody>
      </p:sp>
      <p:sp>
        <p:nvSpPr>
          <p:cNvPr id="24" name="PlaceHolder 3"/>
          <p:cNvSpPr>
            <a:spLocks noGrp="1"/>
          </p:cNvSpPr>
          <p:nvPr>
            <p:ph type="body"/>
          </p:nvPr>
        </p:nvSpPr>
        <p:spPr>
          <a:xfrm>
            <a:off x="21985200" y="8986680"/>
            <a:ext cx="18848160" cy="10624320"/>
          </a:xfrm>
          <a:prstGeom prst="rect">
            <a:avLst/>
          </a:prstGeom>
        </p:spPr>
        <p:txBody>
          <a:bodyPr wrap="none" lIns="0" tIns="0" rIns="0" bIns="0"/>
          <a:lstStyle/>
          <a:p>
            <a:endParaRPr/>
          </a:p>
        </p:txBody>
      </p:sp>
      <p:sp>
        <p:nvSpPr>
          <p:cNvPr id="25" name="PlaceHolder 4"/>
          <p:cNvSpPr>
            <a:spLocks noGrp="1"/>
          </p:cNvSpPr>
          <p:nvPr>
            <p:ph type="body"/>
          </p:nvPr>
        </p:nvSpPr>
        <p:spPr>
          <a:xfrm>
            <a:off x="2194560" y="20620440"/>
            <a:ext cx="38623320" cy="1062432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1930400"/>
            <a:ext cx="37307160" cy="8231760"/>
          </a:xfrm>
          <a:prstGeom prst="rect">
            <a:avLst/>
          </a:prstGeom>
        </p:spPr>
        <p:txBody>
          <a:bodyPr lIns="470160" tIns="235080" rIns="470160" bIns="235080" anchor="ctr"/>
          <a:lstStyle/>
          <a:p>
            <a:pPr algn="ctr">
              <a:lnSpc>
                <a:spcPct val="100000"/>
              </a:lnSpc>
            </a:pPr>
            <a:r>
              <a:rPr lang="en-US" sz="226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2194560" y="35595720"/>
            <a:ext cx="10240920" cy="2044440"/>
          </a:xfrm>
          <a:prstGeom prst="rect">
            <a:avLst/>
          </a:prstGeom>
        </p:spPr>
        <p:txBody>
          <a:bodyPr lIns="470160" tIns="235080" rIns="470160" bIns="235080" anchor="ctr"/>
          <a:lstStyle/>
          <a:p>
            <a:pPr>
              <a:lnSpc>
                <a:spcPct val="100000"/>
              </a:lnSpc>
            </a:pPr>
            <a:r>
              <a:rPr lang="en-US" sz="6200">
                <a:solidFill>
                  <a:srgbClr val="8B8B8B"/>
                </a:solidFill>
                <a:latin typeface="Calibri"/>
              </a:rPr>
              <a:t>4/18/13</a:t>
            </a:r>
            <a:endParaRPr/>
          </a:p>
        </p:txBody>
      </p:sp>
      <p:sp>
        <p:nvSpPr>
          <p:cNvPr id="2" name="PlaceHolder 3"/>
          <p:cNvSpPr>
            <a:spLocks noGrp="1"/>
          </p:cNvSpPr>
          <p:nvPr>
            <p:ph type="ftr"/>
          </p:nvPr>
        </p:nvSpPr>
        <p:spPr>
          <a:xfrm>
            <a:off x="14996160" y="35595720"/>
            <a:ext cx="13898520" cy="2044440"/>
          </a:xfrm>
          <a:prstGeom prst="rect">
            <a:avLst/>
          </a:prstGeom>
        </p:spPr>
        <p:txBody>
          <a:bodyPr lIns="470160" tIns="235080" rIns="470160" bIns="235080" anchor="ctr"/>
          <a:lstStyle/>
          <a:p>
            <a:endParaRPr/>
          </a:p>
        </p:txBody>
      </p:sp>
      <p:sp>
        <p:nvSpPr>
          <p:cNvPr id="3" name="PlaceHolder 4"/>
          <p:cNvSpPr>
            <a:spLocks noGrp="1"/>
          </p:cNvSpPr>
          <p:nvPr>
            <p:ph type="sldNum"/>
          </p:nvPr>
        </p:nvSpPr>
        <p:spPr>
          <a:xfrm>
            <a:off x="31455360" y="35595720"/>
            <a:ext cx="10240920" cy="2044440"/>
          </a:xfrm>
          <a:prstGeom prst="rect">
            <a:avLst/>
          </a:prstGeom>
        </p:spPr>
        <p:txBody>
          <a:bodyPr lIns="470160" tIns="235080" rIns="470160" bIns="235080" anchor="ctr"/>
          <a:lstStyle/>
          <a:p>
            <a:pPr algn="r">
              <a:lnSpc>
                <a:spcPct val="100000"/>
              </a:lnSpc>
            </a:pPr>
            <a:fld id="{7D694AFA-7E3E-4B28-8346-DF47BD2C8CAE}" type="slidenum">
              <a:rPr lang="en-US" sz="6200">
                <a:solidFill>
                  <a:srgbClr val="8B8B8B"/>
                </a:solidFill>
                <a:latin typeface="Calibri"/>
              </a:rPr>
              <a:t>‹#›</a:t>
            </a:fld>
            <a:endParaRPr/>
          </a:p>
        </p:txBody>
      </p:sp>
      <p:sp>
        <p:nvSpPr>
          <p:cNvPr id="4" name="PlaceHolder 5"/>
          <p:cNvSpPr>
            <a:spLocks noGrp="1"/>
          </p:cNvSpPr>
          <p:nvPr>
            <p:ph type="body"/>
          </p:nvPr>
        </p:nvSpPr>
        <p:spPr>
          <a:xfrm>
            <a:off x="2194560" y="8986680"/>
            <a:ext cx="38623680" cy="2227428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43891200" cy="38404800"/>
          </a:xfrm>
          <a:prstGeom prst="rect">
            <a:avLst/>
          </a:prstGeom>
        </p:spPr>
      </p:pic>
      <p:sp>
        <p:nvSpPr>
          <p:cNvPr id="42" name="CustomShape 1"/>
          <p:cNvSpPr/>
          <p:nvPr/>
        </p:nvSpPr>
        <p:spPr>
          <a:xfrm>
            <a:off x="155520" y="-274680"/>
            <a:ext cx="304560" cy="304560"/>
          </a:xfrm>
          <a:prstGeom prst="rect">
            <a:avLst/>
          </a:prstGeom>
        </p:spPr>
      </p:sp>
      <p:sp>
        <p:nvSpPr>
          <p:cNvPr id="43" name="CustomShape 2"/>
          <p:cNvSpPr/>
          <p:nvPr/>
        </p:nvSpPr>
        <p:spPr>
          <a:xfrm>
            <a:off x="307800" y="-122400"/>
            <a:ext cx="304560" cy="304560"/>
          </a:xfrm>
          <a:prstGeom prst="rect">
            <a:avLst/>
          </a:prstGeom>
        </p:spPr>
      </p:sp>
      <p:sp>
        <p:nvSpPr>
          <p:cNvPr id="44" name="CustomShape 3"/>
          <p:cNvSpPr/>
          <p:nvPr/>
        </p:nvSpPr>
        <p:spPr>
          <a:xfrm>
            <a:off x="460440" y="30240"/>
            <a:ext cx="304560" cy="304560"/>
          </a:xfrm>
          <a:prstGeom prst="rect">
            <a:avLst/>
          </a:prstGeom>
        </p:spPr>
      </p:sp>
      <p:sp>
        <p:nvSpPr>
          <p:cNvPr id="47" name="CustomShape 4"/>
          <p:cNvSpPr/>
          <p:nvPr/>
        </p:nvSpPr>
        <p:spPr>
          <a:xfrm>
            <a:off x="1764610" y="3852260"/>
            <a:ext cx="11801470" cy="21090678"/>
          </a:xfrm>
          <a:prstGeom prst="rect">
            <a:avLst/>
          </a:prstGeom>
        </p:spPr>
        <p:txBody>
          <a:bodyPr lIns="90000" tIns="45000" rIns="90000" bIns="45000"/>
          <a:lstStyle/>
          <a:p>
            <a:pPr algn="ctr"/>
            <a:r>
              <a:rPr lang="en-US" sz="9600" b="1" u="sng" dirty="0">
                <a:solidFill>
                  <a:srgbClr val="000000"/>
                </a:solidFill>
                <a:latin typeface="Calibri"/>
              </a:rPr>
              <a:t>Procedural </a:t>
            </a:r>
            <a:r>
              <a:rPr lang="en-US" sz="9600" b="1" u="sng" dirty="0" smtClean="0">
                <a:solidFill>
                  <a:srgbClr val="000000"/>
                </a:solidFill>
                <a:latin typeface="Calibri"/>
              </a:rPr>
              <a:t>Content</a:t>
            </a:r>
          </a:p>
          <a:p>
            <a:pPr algn="ctr">
              <a:lnSpc>
                <a:spcPct val="150000"/>
              </a:lnSpc>
            </a:pPr>
            <a:endParaRPr lang="en-US" sz="2400" b="1" dirty="0" smtClean="0">
              <a:solidFill>
                <a:srgbClr val="000000"/>
              </a:solidFill>
              <a:latin typeface="Calibri"/>
            </a:endParaRPr>
          </a:p>
          <a:p>
            <a:r>
              <a:rPr lang="en-US" sz="6000" dirty="0">
                <a:solidFill>
                  <a:srgbClr val="000000"/>
                </a:solidFill>
                <a:latin typeface="Calibri"/>
              </a:rPr>
              <a:t>	</a:t>
            </a:r>
            <a:r>
              <a:rPr lang="en-US" sz="5400" dirty="0" smtClean="0">
                <a:solidFill>
                  <a:srgbClr val="000000"/>
                </a:solidFill>
                <a:latin typeface="Calibri"/>
              </a:rPr>
              <a:t>One </a:t>
            </a:r>
            <a:r>
              <a:rPr lang="en-US" sz="5400" dirty="0">
                <a:solidFill>
                  <a:srgbClr val="000000"/>
                </a:solidFill>
                <a:latin typeface="Calibri"/>
              </a:rPr>
              <a:t>of Realm of </a:t>
            </a:r>
            <a:r>
              <a:rPr lang="en-US" sz="5400" dirty="0" err="1">
                <a:solidFill>
                  <a:srgbClr val="000000"/>
                </a:solidFill>
                <a:latin typeface="Calibri"/>
              </a:rPr>
              <a:t>Kaodith’s</a:t>
            </a:r>
            <a:r>
              <a:rPr lang="en-US" sz="5400" dirty="0">
                <a:solidFill>
                  <a:srgbClr val="000000"/>
                </a:solidFill>
                <a:latin typeface="Calibri"/>
              </a:rPr>
              <a:t> primary features is the </a:t>
            </a:r>
            <a:r>
              <a:rPr lang="en-US" sz="5400" dirty="0" smtClean="0">
                <a:solidFill>
                  <a:srgbClr val="000000"/>
                </a:solidFill>
                <a:latin typeface="Calibri"/>
              </a:rPr>
              <a:t>procedurally </a:t>
            </a:r>
            <a:r>
              <a:rPr lang="en-US" sz="5400" dirty="0">
                <a:solidFill>
                  <a:srgbClr val="000000"/>
                </a:solidFill>
                <a:latin typeface="Calibri"/>
              </a:rPr>
              <a:t>generated maps. Procedural content allows the user to have access to an infinite source of content. When designing our map generator, we knew we wanted to provide the player with an experience which would be unique with each play </a:t>
            </a:r>
            <a:r>
              <a:rPr lang="en-US" sz="5400" dirty="0" smtClean="0">
                <a:solidFill>
                  <a:srgbClr val="000000"/>
                </a:solidFill>
                <a:latin typeface="Calibri"/>
              </a:rPr>
              <a:t>session.</a:t>
            </a:r>
          </a:p>
          <a:p>
            <a:pPr>
              <a:lnSpc>
                <a:spcPct val="100000"/>
              </a:lnSpc>
            </a:pPr>
            <a:r>
              <a:rPr lang="en-US" sz="5400" dirty="0">
                <a:solidFill>
                  <a:srgbClr val="000000"/>
                </a:solidFill>
                <a:latin typeface="Calibri"/>
              </a:rPr>
              <a:t>	</a:t>
            </a:r>
            <a:r>
              <a:rPr lang="en-US" sz="5400" dirty="0" smtClean="0">
                <a:solidFill>
                  <a:srgbClr val="000000"/>
                </a:solidFill>
                <a:latin typeface="Calibri"/>
              </a:rPr>
              <a:t>Maps </a:t>
            </a:r>
            <a:r>
              <a:rPr lang="en-US" sz="5400" dirty="0">
                <a:solidFill>
                  <a:srgbClr val="000000"/>
                </a:solidFill>
                <a:latin typeface="Calibri"/>
              </a:rPr>
              <a:t>are composed of hexagon tiles of </a:t>
            </a:r>
            <a:r>
              <a:rPr lang="en-US" sz="5400" dirty="0" smtClean="0">
                <a:solidFill>
                  <a:srgbClr val="000000"/>
                </a:solidFill>
                <a:latin typeface="Calibri"/>
              </a:rPr>
              <a:t>varying </a:t>
            </a:r>
            <a:r>
              <a:rPr lang="en-US" sz="5400" dirty="0">
                <a:solidFill>
                  <a:srgbClr val="000000"/>
                </a:solidFill>
                <a:latin typeface="Calibri"/>
              </a:rPr>
              <a:t>terrain types. The terrain types represent the various environments of </a:t>
            </a:r>
            <a:r>
              <a:rPr lang="en-US" sz="5400" dirty="0" err="1">
                <a:solidFill>
                  <a:srgbClr val="000000"/>
                </a:solidFill>
                <a:latin typeface="Calibri"/>
              </a:rPr>
              <a:t>Kaodith</a:t>
            </a:r>
            <a:r>
              <a:rPr lang="en-US" sz="5400" dirty="0">
                <a:solidFill>
                  <a:srgbClr val="000000"/>
                </a:solidFill>
                <a:latin typeface="Calibri"/>
              </a:rPr>
              <a:t>: mountainous, rocky ground,  </a:t>
            </a:r>
            <a:r>
              <a:rPr lang="en-US" sz="5400" dirty="0" smtClean="0">
                <a:solidFill>
                  <a:srgbClr val="000000"/>
                </a:solidFill>
                <a:latin typeface="Calibri"/>
              </a:rPr>
              <a:t>barren </a:t>
            </a:r>
            <a:r>
              <a:rPr lang="en-US" sz="5400" dirty="0">
                <a:solidFill>
                  <a:srgbClr val="000000"/>
                </a:solidFill>
                <a:latin typeface="Calibri"/>
              </a:rPr>
              <a:t>dirt, scrubland, forests, swamps, lakes, and sea. Each tile has an assigned terrain type with a randomly selected texture corresponding to the terrain type. Additionally, each tile has a </a:t>
            </a:r>
            <a:r>
              <a:rPr lang="en-US" sz="5400" dirty="0" smtClean="0">
                <a:solidFill>
                  <a:srgbClr val="000000"/>
                </a:solidFill>
                <a:latin typeface="Calibri"/>
              </a:rPr>
              <a:t>height which </a:t>
            </a:r>
            <a:r>
              <a:rPr lang="en-US" sz="5400" dirty="0">
                <a:solidFill>
                  <a:srgbClr val="000000"/>
                </a:solidFill>
                <a:latin typeface="Calibri"/>
              </a:rPr>
              <a:t>corresponds to the terrain type, e.g. a swamp tile </a:t>
            </a:r>
            <a:r>
              <a:rPr lang="en-US" sz="5400" dirty="0" smtClean="0">
                <a:solidFill>
                  <a:srgbClr val="000000"/>
                </a:solidFill>
                <a:latin typeface="Calibri"/>
              </a:rPr>
              <a:t>would be relatively low while </a:t>
            </a:r>
            <a:r>
              <a:rPr lang="en-US" sz="5400" dirty="0">
                <a:solidFill>
                  <a:srgbClr val="000000"/>
                </a:solidFill>
                <a:latin typeface="Calibri"/>
              </a:rPr>
              <a:t>a mountain tile would be much higher</a:t>
            </a:r>
            <a:r>
              <a:rPr lang="en-US" sz="5400" dirty="0" smtClean="0">
                <a:solidFill>
                  <a:srgbClr val="000000"/>
                </a:solidFill>
                <a:latin typeface="Calibri"/>
              </a:rPr>
              <a:t>.</a:t>
            </a:r>
          </a:p>
        </p:txBody>
      </p:sp>
      <p:pic>
        <p:nvPicPr>
          <p:cNvPr id="48" name="Picture 9"/>
          <p:cNvPicPr/>
          <p:nvPr/>
        </p:nvPicPr>
        <p:blipFill>
          <a:blip r:embed="rId4"/>
          <a:stretch>
            <a:fillRect/>
          </a:stretch>
        </p:blipFill>
        <p:spPr>
          <a:xfrm>
            <a:off x="3163339" y="25866268"/>
            <a:ext cx="7515609" cy="8097540"/>
          </a:xfrm>
          <a:prstGeom prst="rect">
            <a:avLst/>
          </a:prstGeom>
        </p:spPr>
      </p:pic>
      <p:sp>
        <p:nvSpPr>
          <p:cNvPr id="2" name="TextBox 1"/>
          <p:cNvSpPr txBox="1"/>
          <p:nvPr/>
        </p:nvSpPr>
        <p:spPr>
          <a:xfrm>
            <a:off x="30439136" y="3862364"/>
            <a:ext cx="12199030" cy="22467683"/>
          </a:xfrm>
          <a:prstGeom prst="rect">
            <a:avLst/>
          </a:prstGeom>
          <a:noFill/>
        </p:spPr>
        <p:txBody>
          <a:bodyPr wrap="square" rtlCol="0">
            <a:spAutoFit/>
          </a:bodyPr>
          <a:lstStyle/>
          <a:p>
            <a:pPr algn="ctr"/>
            <a:r>
              <a:rPr lang="en-US" sz="7200" b="1" u="sng" dirty="0" smtClean="0">
                <a:solidFill>
                  <a:srgbClr val="000000"/>
                </a:solidFill>
                <a:latin typeface="Calibri"/>
              </a:rPr>
              <a:t>Map Generation</a:t>
            </a:r>
          </a:p>
          <a:p>
            <a:pPr algn="ctr">
              <a:lnSpc>
                <a:spcPct val="100000"/>
              </a:lnSpc>
            </a:pPr>
            <a:endParaRPr lang="en-US" sz="2400" u="sng" dirty="0" smtClean="0">
              <a:solidFill>
                <a:srgbClr val="000000"/>
              </a:solidFill>
              <a:latin typeface="Calibri"/>
            </a:endParaRPr>
          </a:p>
          <a:p>
            <a:pPr>
              <a:lnSpc>
                <a:spcPct val="100000"/>
              </a:lnSpc>
            </a:pPr>
            <a:r>
              <a:rPr lang="en-US" sz="4400" dirty="0">
                <a:solidFill>
                  <a:srgbClr val="000000"/>
                </a:solidFill>
                <a:latin typeface="Calibri"/>
              </a:rPr>
              <a:t>	</a:t>
            </a:r>
            <a:r>
              <a:rPr lang="en-US" sz="4800" dirty="0" smtClean="0">
                <a:solidFill>
                  <a:srgbClr val="000000"/>
                </a:solidFill>
                <a:latin typeface="Calibri"/>
              </a:rPr>
              <a:t>The player can generate maps of different varieties by modifying the terrain presets and terrain height. The terrain presets are premade sets of weights for the different terrain </a:t>
            </a:r>
            <a:r>
              <a:rPr lang="en-US" sz="4800" dirty="0" smtClean="0">
                <a:solidFill>
                  <a:srgbClr val="000000"/>
                </a:solidFill>
                <a:latin typeface="Calibri"/>
              </a:rPr>
              <a:t>types. </a:t>
            </a:r>
            <a:r>
              <a:rPr lang="en-US" sz="4800" b="1">
                <a:solidFill>
                  <a:srgbClr val="000000"/>
                </a:solidFill>
                <a:latin typeface="Calibri"/>
              </a:rPr>
              <a:t>T</a:t>
            </a:r>
            <a:r>
              <a:rPr lang="en-US" sz="4800" b="1" smtClean="0">
                <a:solidFill>
                  <a:srgbClr val="000000"/>
                </a:solidFill>
                <a:latin typeface="Calibri"/>
              </a:rPr>
              <a:t>errain</a:t>
            </a:r>
            <a:r>
              <a:rPr lang="en-US" sz="4800" smtClean="0">
                <a:solidFill>
                  <a:srgbClr val="000000"/>
                </a:solidFill>
                <a:latin typeface="Calibri"/>
              </a:rPr>
              <a:t> </a:t>
            </a:r>
            <a:r>
              <a:rPr lang="en-US" sz="4800" dirty="0" smtClean="0">
                <a:solidFill>
                  <a:srgbClr val="000000"/>
                </a:solidFill>
                <a:latin typeface="Calibri"/>
              </a:rPr>
              <a:t>height increases or decreases the maximum height resulting in more or less cliffs.</a:t>
            </a:r>
            <a:endParaRPr lang="en-US" sz="4800" dirty="0" smtClean="0"/>
          </a:p>
          <a:p>
            <a:pPr>
              <a:lnSpc>
                <a:spcPct val="100000"/>
              </a:lnSpc>
            </a:pPr>
            <a:r>
              <a:rPr lang="en-US" sz="4800" dirty="0" smtClean="0">
                <a:solidFill>
                  <a:srgbClr val="000000"/>
                </a:solidFill>
                <a:latin typeface="Calibri"/>
              </a:rPr>
              <a:t>	The maps are generated via </a:t>
            </a:r>
            <a:r>
              <a:rPr lang="en-US" sz="4800" dirty="0" err="1" smtClean="0">
                <a:solidFill>
                  <a:srgbClr val="000000"/>
                </a:solidFill>
                <a:latin typeface="Calibri"/>
              </a:rPr>
              <a:t>Perlin</a:t>
            </a:r>
            <a:r>
              <a:rPr lang="en-US" sz="4800" dirty="0" smtClean="0">
                <a:solidFill>
                  <a:srgbClr val="000000"/>
                </a:solidFill>
                <a:latin typeface="Calibri"/>
              </a:rPr>
              <a:t> noise in which the map is separated into grids.  Each hex is then evaluated based on its position in the grid and a predetermined pseudo-random gradient function, which creates localized features such as lakes and mountain ranges that look natural.</a:t>
            </a:r>
          </a:p>
          <a:p>
            <a:pPr>
              <a:lnSpc>
                <a:spcPct val="100000"/>
              </a:lnSpc>
            </a:pPr>
            <a:r>
              <a:rPr lang="en-US" sz="4800" dirty="0">
                <a:solidFill>
                  <a:srgbClr val="000000"/>
                </a:solidFill>
                <a:latin typeface="Calibri"/>
              </a:rPr>
              <a:t>		In order to smooth out the height differences between adjacent tiles, a three-dimensional spline interpolation (two-dimensional over the tiles, but also smoothed over time due to the presence of various spell effects that can modify the terrain) is used to represent the virtual terrain surface, and units move along this surface. Additionally, sufficiently steep slopes are replaced with vertical drops which act as impassable “cliffs” for units and make finding short routes between two points a tricky proposition, especially if the units (or the player) cannot see faraway terrain at all, due to the fog of war</a:t>
            </a:r>
            <a:r>
              <a:rPr lang="en-US" sz="4800" dirty="0" smtClean="0">
                <a:solidFill>
                  <a:srgbClr val="000000"/>
                </a:solidFill>
                <a:latin typeface="Calibri"/>
              </a:rPr>
              <a:t>.</a:t>
            </a:r>
            <a:endParaRPr lang="en-US" sz="4400" dirty="0" smtClean="0">
              <a:solidFill>
                <a:srgbClr val="000000"/>
              </a:solidFill>
              <a:latin typeface="Calibri"/>
            </a:endParaRPr>
          </a:p>
          <a:p>
            <a:pPr>
              <a:lnSpc>
                <a:spcPct val="100000"/>
              </a:lnSpc>
            </a:pPr>
            <a:endParaRPr lang="en-US" dirty="0"/>
          </a:p>
        </p:txBody>
      </p:sp>
      <p:grpSp>
        <p:nvGrpSpPr>
          <p:cNvPr id="30" name="Group 29"/>
          <p:cNvGrpSpPr/>
          <p:nvPr/>
        </p:nvGrpSpPr>
        <p:grpSpPr>
          <a:xfrm>
            <a:off x="15953030" y="7090265"/>
            <a:ext cx="12001500" cy="18749059"/>
            <a:chOff x="16319907" y="7416005"/>
            <a:chExt cx="12001500" cy="18749059"/>
          </a:xfrm>
        </p:grpSpPr>
        <p:pic>
          <p:nvPicPr>
            <p:cNvPr id="28" name="Picture 27"/>
            <p:cNvPicPr>
              <a:picLocks noChangeAspect="1"/>
            </p:cNvPicPr>
            <p:nvPr/>
          </p:nvPicPr>
          <p:blipFill>
            <a:blip r:embed="rId5"/>
            <a:stretch>
              <a:fillRect/>
            </a:stretch>
          </p:blipFill>
          <p:spPr>
            <a:xfrm>
              <a:off x="16319907" y="7416005"/>
              <a:ext cx="12001500" cy="18656300"/>
            </a:xfrm>
            <a:prstGeom prst="rect">
              <a:avLst/>
            </a:prstGeom>
          </p:spPr>
        </p:pic>
        <p:sp>
          <p:nvSpPr>
            <p:cNvPr id="9" name="TextBox 8"/>
            <p:cNvSpPr txBox="1"/>
            <p:nvPr/>
          </p:nvSpPr>
          <p:spPr>
            <a:xfrm>
              <a:off x="23680730" y="13063880"/>
              <a:ext cx="3024686" cy="830997"/>
            </a:xfrm>
            <a:prstGeom prst="rect">
              <a:avLst/>
            </a:prstGeom>
            <a:noFill/>
          </p:spPr>
          <p:txBody>
            <a:bodyPr wrap="none" rtlCol="0">
              <a:spAutoFit/>
            </a:bodyPr>
            <a:lstStyle/>
            <a:p>
              <a:r>
                <a:rPr lang="en-US" sz="4800" dirty="0" smtClean="0">
                  <a:solidFill>
                    <a:srgbClr val="FFFFFF"/>
                  </a:solidFill>
                </a:rPr>
                <a:t>High Seas</a:t>
              </a:r>
              <a:endParaRPr lang="en-US" sz="4800" dirty="0">
                <a:solidFill>
                  <a:srgbClr val="FFFFFF"/>
                </a:solidFill>
              </a:endParaRPr>
            </a:p>
          </p:txBody>
        </p:sp>
        <p:sp>
          <p:nvSpPr>
            <p:cNvPr id="17" name="TextBox 16"/>
            <p:cNvSpPr txBox="1"/>
            <p:nvPr/>
          </p:nvSpPr>
          <p:spPr>
            <a:xfrm>
              <a:off x="23850057" y="19189793"/>
              <a:ext cx="2739452" cy="830997"/>
            </a:xfrm>
            <a:prstGeom prst="rect">
              <a:avLst/>
            </a:prstGeom>
            <a:noFill/>
          </p:spPr>
          <p:txBody>
            <a:bodyPr wrap="none" rtlCol="0">
              <a:spAutoFit/>
            </a:bodyPr>
            <a:lstStyle/>
            <a:p>
              <a:r>
                <a:rPr lang="en-US" sz="4800" dirty="0" smtClean="0">
                  <a:solidFill>
                    <a:srgbClr val="FFFFFF"/>
                  </a:solidFill>
                </a:rPr>
                <a:t>Wetlands</a:t>
              </a:r>
              <a:endParaRPr lang="en-US" sz="4800" dirty="0">
                <a:solidFill>
                  <a:srgbClr val="FFFFFF"/>
                </a:solidFill>
              </a:endParaRPr>
            </a:p>
          </p:txBody>
        </p:sp>
        <p:sp>
          <p:nvSpPr>
            <p:cNvPr id="18" name="TextBox 17"/>
            <p:cNvSpPr txBox="1"/>
            <p:nvPr/>
          </p:nvSpPr>
          <p:spPr>
            <a:xfrm>
              <a:off x="18092956" y="13133150"/>
              <a:ext cx="2682946" cy="830997"/>
            </a:xfrm>
            <a:prstGeom prst="rect">
              <a:avLst/>
            </a:prstGeom>
            <a:noFill/>
          </p:spPr>
          <p:txBody>
            <a:bodyPr wrap="none" rtlCol="0">
              <a:spAutoFit/>
            </a:bodyPr>
            <a:lstStyle/>
            <a:p>
              <a:r>
                <a:rPr lang="en-US" sz="4800" dirty="0" smtClean="0">
                  <a:solidFill>
                    <a:schemeClr val="bg1"/>
                  </a:solidFill>
                </a:rPr>
                <a:t>Standard</a:t>
              </a:r>
              <a:endParaRPr lang="en-US" sz="4400" dirty="0" smtClean="0">
                <a:solidFill>
                  <a:schemeClr val="bg1"/>
                </a:solidFill>
              </a:endParaRPr>
            </a:p>
          </p:txBody>
        </p:sp>
        <p:sp>
          <p:nvSpPr>
            <p:cNvPr id="19" name="TextBox 18"/>
            <p:cNvSpPr txBox="1"/>
            <p:nvPr/>
          </p:nvSpPr>
          <p:spPr>
            <a:xfrm>
              <a:off x="17553908" y="19235973"/>
              <a:ext cx="3571711" cy="830997"/>
            </a:xfrm>
            <a:prstGeom prst="rect">
              <a:avLst/>
            </a:prstGeom>
            <a:noFill/>
          </p:spPr>
          <p:txBody>
            <a:bodyPr wrap="none" rtlCol="0">
              <a:spAutoFit/>
            </a:bodyPr>
            <a:lstStyle/>
            <a:p>
              <a:r>
                <a:rPr lang="en-US" sz="4800" dirty="0" smtClean="0">
                  <a:solidFill>
                    <a:srgbClr val="FFFFFF"/>
                  </a:solidFill>
                </a:rPr>
                <a:t>Great Plains</a:t>
              </a:r>
              <a:endParaRPr lang="en-US" sz="4800" dirty="0">
                <a:solidFill>
                  <a:srgbClr val="FFFFFF"/>
                </a:solidFill>
              </a:endParaRPr>
            </a:p>
          </p:txBody>
        </p:sp>
        <p:sp>
          <p:nvSpPr>
            <p:cNvPr id="20" name="TextBox 19"/>
            <p:cNvSpPr txBox="1"/>
            <p:nvPr/>
          </p:nvSpPr>
          <p:spPr>
            <a:xfrm>
              <a:off x="23304438" y="25334067"/>
              <a:ext cx="3709369" cy="830997"/>
            </a:xfrm>
            <a:prstGeom prst="rect">
              <a:avLst/>
            </a:prstGeom>
            <a:noFill/>
          </p:spPr>
          <p:txBody>
            <a:bodyPr wrap="none" rtlCol="0">
              <a:spAutoFit/>
            </a:bodyPr>
            <a:lstStyle/>
            <a:p>
              <a:r>
                <a:rPr lang="en-US" sz="4800" dirty="0" smtClean="0">
                  <a:solidFill>
                    <a:srgbClr val="FFFFFF"/>
                  </a:solidFill>
                </a:rPr>
                <a:t>Mountainous</a:t>
              </a:r>
              <a:endParaRPr lang="en-US" sz="4800" dirty="0">
                <a:solidFill>
                  <a:srgbClr val="FFFFFF"/>
                </a:solidFill>
              </a:endParaRPr>
            </a:p>
          </p:txBody>
        </p:sp>
        <p:sp>
          <p:nvSpPr>
            <p:cNvPr id="21" name="TextBox 20"/>
            <p:cNvSpPr txBox="1"/>
            <p:nvPr/>
          </p:nvSpPr>
          <p:spPr>
            <a:xfrm>
              <a:off x="17821210" y="25307123"/>
              <a:ext cx="2613816" cy="830997"/>
            </a:xfrm>
            <a:prstGeom prst="rect">
              <a:avLst/>
            </a:prstGeom>
            <a:noFill/>
          </p:spPr>
          <p:txBody>
            <a:bodyPr wrap="none" rtlCol="0">
              <a:spAutoFit/>
            </a:bodyPr>
            <a:lstStyle/>
            <a:p>
              <a:r>
                <a:rPr lang="en-US" sz="4800" dirty="0" smtClean="0">
                  <a:solidFill>
                    <a:srgbClr val="FFFFFF"/>
                  </a:solidFill>
                </a:rPr>
                <a:t>Forested</a:t>
              </a:r>
              <a:endParaRPr lang="en-US" sz="4800" dirty="0">
                <a:solidFill>
                  <a:srgbClr val="FFFFFF"/>
                </a:solidFill>
              </a:endParaRPr>
            </a:p>
          </p:txBody>
        </p:sp>
      </p:grpSp>
      <p:sp>
        <p:nvSpPr>
          <p:cNvPr id="10" name="TextBox 9"/>
          <p:cNvSpPr txBox="1"/>
          <p:nvPr/>
        </p:nvSpPr>
        <p:spPr>
          <a:xfrm>
            <a:off x="18600940" y="5780124"/>
            <a:ext cx="6662182" cy="1015663"/>
          </a:xfrm>
          <a:prstGeom prst="rect">
            <a:avLst/>
          </a:prstGeom>
          <a:noFill/>
        </p:spPr>
        <p:txBody>
          <a:bodyPr wrap="square" rtlCol="0">
            <a:spAutoFit/>
          </a:bodyPr>
          <a:lstStyle/>
          <a:p>
            <a:pPr algn="ctr"/>
            <a:r>
              <a:rPr lang="en-US" sz="6000" b="1" u="sng" dirty="0" smtClean="0"/>
              <a:t>Terrain Presets</a:t>
            </a:r>
            <a:endParaRPr lang="en-US" sz="6000" b="1" u="sng" dirty="0"/>
          </a:p>
        </p:txBody>
      </p:sp>
      <p:sp>
        <p:nvSpPr>
          <p:cNvPr id="11" name="TextBox 10"/>
          <p:cNvSpPr txBox="1"/>
          <p:nvPr/>
        </p:nvSpPr>
        <p:spPr>
          <a:xfrm>
            <a:off x="3163339" y="24942938"/>
            <a:ext cx="7776488" cy="923330"/>
          </a:xfrm>
          <a:prstGeom prst="rect">
            <a:avLst/>
          </a:prstGeom>
          <a:noFill/>
        </p:spPr>
        <p:txBody>
          <a:bodyPr wrap="none" rtlCol="0">
            <a:spAutoFit/>
          </a:bodyPr>
          <a:lstStyle/>
          <a:p>
            <a:r>
              <a:rPr lang="en-US" sz="5400" dirty="0" smtClean="0"/>
              <a:t>High terrain height factor</a:t>
            </a:r>
            <a:endParaRPr lang="en-US" sz="5400" dirty="0"/>
          </a:p>
        </p:txBody>
      </p:sp>
      <p:sp>
        <p:nvSpPr>
          <p:cNvPr id="24" name="TextBox 23"/>
          <p:cNvSpPr txBox="1"/>
          <p:nvPr/>
        </p:nvSpPr>
        <p:spPr>
          <a:xfrm>
            <a:off x="3114489" y="33998601"/>
            <a:ext cx="7622600" cy="923330"/>
          </a:xfrm>
          <a:prstGeom prst="rect">
            <a:avLst/>
          </a:prstGeom>
          <a:noFill/>
        </p:spPr>
        <p:txBody>
          <a:bodyPr wrap="none" rtlCol="0">
            <a:spAutoFit/>
          </a:bodyPr>
          <a:lstStyle/>
          <a:p>
            <a:r>
              <a:rPr lang="en-US" sz="5400" dirty="0" smtClean="0"/>
              <a:t>Low terrain height factor</a:t>
            </a:r>
            <a:endParaRPr lang="en-US" sz="5400" dirty="0"/>
          </a:p>
        </p:txBody>
      </p:sp>
      <p:sp>
        <p:nvSpPr>
          <p:cNvPr id="14" name="TextBox 13"/>
          <p:cNvSpPr txBox="1"/>
          <p:nvPr/>
        </p:nvSpPr>
        <p:spPr>
          <a:xfrm>
            <a:off x="12496800" y="1119982"/>
            <a:ext cx="18899581" cy="3216265"/>
          </a:xfrm>
          <a:prstGeom prst="rect">
            <a:avLst/>
          </a:prstGeom>
          <a:noFill/>
        </p:spPr>
        <p:txBody>
          <a:bodyPr wrap="square" rtlCol="0">
            <a:spAutoFit/>
          </a:bodyPr>
          <a:lstStyle/>
          <a:p>
            <a:pPr algn="ctr"/>
            <a:r>
              <a:rPr lang="en-US" sz="11500" i="1" dirty="0">
                <a:solidFill>
                  <a:srgbClr val="000000"/>
                </a:solidFill>
              </a:rPr>
              <a:t>Realm of </a:t>
            </a:r>
            <a:r>
              <a:rPr lang="en-US" sz="11500" i="1" dirty="0" err="1">
                <a:solidFill>
                  <a:srgbClr val="000000"/>
                </a:solidFill>
              </a:rPr>
              <a:t>Kaodith</a:t>
            </a:r>
            <a:endParaRPr lang="en-US" sz="11500" i="1" dirty="0">
              <a:solidFill>
                <a:srgbClr val="000000"/>
              </a:solidFill>
            </a:endParaRPr>
          </a:p>
          <a:p>
            <a:pPr algn="ctr"/>
            <a:r>
              <a:rPr lang="en-US" sz="8800" dirty="0" smtClean="0">
                <a:solidFill>
                  <a:srgbClr val="000000"/>
                </a:solidFill>
              </a:rPr>
              <a:t>Technical Details</a:t>
            </a:r>
            <a:endParaRPr lang="en-US" sz="8800" dirty="0">
              <a:solidFill>
                <a:srgbClr val="000000"/>
              </a:solidFill>
            </a:endParaRPr>
          </a:p>
        </p:txBody>
      </p:sp>
      <p:sp>
        <p:nvSpPr>
          <p:cNvPr id="16" name="TextBox 15"/>
          <p:cNvSpPr txBox="1"/>
          <p:nvPr/>
        </p:nvSpPr>
        <p:spPr>
          <a:xfrm>
            <a:off x="13559712" y="25746565"/>
            <a:ext cx="16817596" cy="9694961"/>
          </a:xfrm>
          <a:prstGeom prst="rect">
            <a:avLst/>
          </a:prstGeom>
          <a:noFill/>
        </p:spPr>
        <p:txBody>
          <a:bodyPr wrap="square" rtlCol="0">
            <a:spAutoFit/>
          </a:bodyPr>
          <a:lstStyle/>
          <a:p>
            <a:pPr algn="ctr">
              <a:lnSpc>
                <a:spcPct val="100000"/>
              </a:lnSpc>
            </a:pPr>
            <a:r>
              <a:rPr lang="en-US" sz="7200" b="1" u="sng" dirty="0" err="1" smtClean="0">
                <a:solidFill>
                  <a:srgbClr val="000000"/>
                </a:solidFill>
                <a:latin typeface="Calibri"/>
              </a:rPr>
              <a:t>Pathfinding</a:t>
            </a:r>
            <a:r>
              <a:rPr lang="en-US" sz="4800" dirty="0" smtClean="0">
                <a:solidFill>
                  <a:srgbClr val="000000"/>
                </a:solidFill>
                <a:latin typeface="Calibri"/>
              </a:rPr>
              <a:t>	</a:t>
            </a:r>
          </a:p>
          <a:p>
            <a:pPr algn="ctr">
              <a:lnSpc>
                <a:spcPct val="100000"/>
              </a:lnSpc>
            </a:pPr>
            <a:endParaRPr lang="en-US" sz="2400" dirty="0" smtClean="0">
              <a:solidFill>
                <a:srgbClr val="000000"/>
              </a:solidFill>
              <a:latin typeface="Calibri"/>
            </a:endParaRPr>
          </a:p>
          <a:p>
            <a:pPr algn="ctr">
              <a:lnSpc>
                <a:spcPct val="100000"/>
              </a:lnSpc>
            </a:pPr>
            <a:r>
              <a:rPr lang="en-US" sz="4800" dirty="0" smtClean="0">
                <a:solidFill>
                  <a:srgbClr val="000000"/>
                </a:solidFill>
                <a:latin typeface="Calibri"/>
              </a:rPr>
              <a:t>The </a:t>
            </a:r>
            <a:r>
              <a:rPr lang="en-US" sz="4800" dirty="0" err="1" smtClean="0">
                <a:solidFill>
                  <a:srgbClr val="000000"/>
                </a:solidFill>
                <a:latin typeface="Calibri"/>
              </a:rPr>
              <a:t>pathfinding</a:t>
            </a:r>
            <a:r>
              <a:rPr lang="en-US" sz="4800" dirty="0" smtClean="0">
                <a:solidFill>
                  <a:srgbClr val="000000"/>
                </a:solidFill>
                <a:latin typeface="Calibri"/>
              </a:rPr>
              <a:t> in </a:t>
            </a:r>
            <a:r>
              <a:rPr lang="en-US" sz="4800" i="1" dirty="0" smtClean="0">
                <a:solidFill>
                  <a:srgbClr val="000000"/>
                </a:solidFill>
                <a:latin typeface="Calibri"/>
              </a:rPr>
              <a:t>Realm of Kaodith</a:t>
            </a:r>
            <a:r>
              <a:rPr lang="en-US" sz="4800" dirty="0" smtClean="0">
                <a:solidFill>
                  <a:srgbClr val="000000"/>
                </a:solidFill>
                <a:latin typeface="Calibri"/>
              </a:rPr>
              <a:t> applies an A* search to the map, taking into account any cliffs, structures, or units that can block the way, but also ignoring any obstacles within the obscured region, since the player is unable to navigate around unknown terrain. Although an A* search is guaranteed to provide an optimal route, a side effect of this procedure is that units often backtrack as they discover that the route which they wanted to take is blocked, and the result is that a player who has explored will have more knowledge of the terrain and will be able to navigate much more effectively than a player who has not — which can make all the difference in some battles.</a:t>
            </a:r>
            <a:endParaRPr lang="en-US" sz="4800" dirty="0" smtClean="0"/>
          </a:p>
        </p:txBody>
      </p:sp>
      <p:pic>
        <p:nvPicPr>
          <p:cNvPr id="22" name="Picture 21"/>
          <p:cNvPicPr>
            <a:picLocks noChangeAspect="1"/>
          </p:cNvPicPr>
          <p:nvPr/>
        </p:nvPicPr>
        <p:blipFill>
          <a:blip r:embed="rId6"/>
          <a:stretch>
            <a:fillRect/>
          </a:stretch>
        </p:blipFill>
        <p:spPr>
          <a:xfrm>
            <a:off x="31433307" y="26330047"/>
            <a:ext cx="10527492" cy="8321881"/>
          </a:xfrm>
          <a:prstGeom prst="rect">
            <a:avLst/>
          </a:prstGeom>
        </p:spPr>
      </p:pic>
      <p:grpSp>
        <p:nvGrpSpPr>
          <p:cNvPr id="31" name="Group 30"/>
          <p:cNvGrpSpPr/>
          <p:nvPr/>
        </p:nvGrpSpPr>
        <p:grpSpPr>
          <a:xfrm>
            <a:off x="1180654" y="36016261"/>
            <a:ext cx="41876465" cy="1938992"/>
            <a:chOff x="1180654" y="36016261"/>
            <a:chExt cx="41876465" cy="1938992"/>
          </a:xfrm>
        </p:grpSpPr>
        <p:sp>
          <p:nvSpPr>
            <p:cNvPr id="12" name="TextBox 11"/>
            <p:cNvSpPr txBox="1"/>
            <p:nvPr/>
          </p:nvSpPr>
          <p:spPr>
            <a:xfrm>
              <a:off x="22937561" y="36835217"/>
              <a:ext cx="20119558" cy="923330"/>
            </a:xfrm>
            <a:prstGeom prst="rect">
              <a:avLst/>
            </a:prstGeom>
            <a:noFill/>
          </p:spPr>
          <p:txBody>
            <a:bodyPr wrap="square" rtlCol="0">
              <a:spAutoFit/>
            </a:bodyPr>
            <a:lstStyle/>
            <a:p>
              <a:r>
                <a:rPr lang="en-US" sz="5400" dirty="0" smtClean="0">
                  <a:solidFill>
                    <a:schemeClr val="bg1"/>
                  </a:solidFill>
                </a:rPr>
                <a:t>Computer Science and Engineering – The Ohio State University</a:t>
              </a:r>
              <a:endParaRPr lang="en-US" sz="5400" dirty="0">
                <a:solidFill>
                  <a:schemeClr val="bg1"/>
                </a:solidFill>
              </a:endParaRPr>
            </a:p>
          </p:txBody>
        </p:sp>
        <p:sp>
          <p:nvSpPr>
            <p:cNvPr id="13" name="TextBox 12"/>
            <p:cNvSpPr txBox="1"/>
            <p:nvPr/>
          </p:nvSpPr>
          <p:spPr>
            <a:xfrm>
              <a:off x="1180654" y="36270261"/>
              <a:ext cx="8430020" cy="1569660"/>
            </a:xfrm>
            <a:prstGeom prst="rect">
              <a:avLst/>
            </a:prstGeom>
            <a:noFill/>
          </p:spPr>
          <p:txBody>
            <a:bodyPr wrap="square" rtlCol="0">
              <a:spAutoFit/>
            </a:bodyPr>
            <a:lstStyle/>
            <a:p>
              <a:r>
                <a:rPr lang="en-US" sz="9600" dirty="0" smtClean="0">
                  <a:solidFill>
                    <a:srgbClr val="FFFFFF"/>
                  </a:solidFill>
                </a:rPr>
                <a:t>Team DriPSaP</a:t>
              </a:r>
              <a:endParaRPr lang="en-US" sz="4800" dirty="0">
                <a:solidFill>
                  <a:srgbClr val="FFFFFF"/>
                </a:solidFill>
              </a:endParaRPr>
            </a:p>
          </p:txBody>
        </p:sp>
        <p:sp>
          <p:nvSpPr>
            <p:cNvPr id="26" name="TextBox 25"/>
            <p:cNvSpPr txBox="1"/>
            <p:nvPr/>
          </p:nvSpPr>
          <p:spPr>
            <a:xfrm>
              <a:off x="9610674" y="36016261"/>
              <a:ext cx="4641396" cy="1938992"/>
            </a:xfrm>
            <a:prstGeom prst="rect">
              <a:avLst/>
            </a:prstGeom>
            <a:noFill/>
          </p:spPr>
          <p:txBody>
            <a:bodyPr wrap="square" rtlCol="0">
              <a:spAutoFit/>
            </a:bodyPr>
            <a:lstStyle/>
            <a:p>
              <a:r>
                <a:rPr lang="en-US" sz="4000" dirty="0" smtClean="0">
                  <a:solidFill>
                    <a:srgbClr val="FFFFFF"/>
                  </a:solidFill>
                </a:rPr>
                <a:t>Andrew Buelow</a:t>
              </a:r>
            </a:p>
            <a:p>
              <a:r>
                <a:rPr lang="en-US" sz="4000" dirty="0" smtClean="0">
                  <a:solidFill>
                    <a:srgbClr val="FFFFFF"/>
                  </a:solidFill>
                </a:rPr>
                <a:t>Mario </a:t>
              </a:r>
              <a:r>
                <a:rPr lang="en-US" sz="4000" dirty="0">
                  <a:solidFill>
                    <a:srgbClr val="FFFFFF"/>
                  </a:solidFill>
                </a:rPr>
                <a:t>Carneiro </a:t>
              </a:r>
              <a:endParaRPr lang="en-US" sz="4000" dirty="0" smtClean="0">
                <a:solidFill>
                  <a:srgbClr val="FFFFFF"/>
                </a:solidFill>
              </a:endParaRPr>
            </a:p>
            <a:p>
              <a:r>
                <a:rPr lang="en-US" sz="4000" dirty="0" smtClean="0">
                  <a:solidFill>
                    <a:srgbClr val="FFFFFF"/>
                  </a:solidFill>
                </a:rPr>
                <a:t>Kyle Donovan</a:t>
              </a:r>
              <a:endParaRPr lang="en-US" sz="4000" dirty="0">
                <a:solidFill>
                  <a:srgbClr val="FFFFFF"/>
                </a:solidFill>
              </a:endParaRPr>
            </a:p>
          </p:txBody>
        </p:sp>
        <p:sp>
          <p:nvSpPr>
            <p:cNvPr id="27" name="TextBox 26"/>
            <p:cNvSpPr txBox="1"/>
            <p:nvPr/>
          </p:nvSpPr>
          <p:spPr>
            <a:xfrm>
              <a:off x="13694669" y="36016261"/>
              <a:ext cx="3492362" cy="1323439"/>
            </a:xfrm>
            <a:prstGeom prst="rect">
              <a:avLst/>
            </a:prstGeom>
            <a:noFill/>
          </p:spPr>
          <p:txBody>
            <a:bodyPr wrap="none" rtlCol="0">
              <a:spAutoFit/>
            </a:bodyPr>
            <a:lstStyle/>
            <a:p>
              <a:r>
                <a:rPr lang="en-US" sz="4000" dirty="0">
                  <a:solidFill>
                    <a:srgbClr val="FFFFFF"/>
                  </a:solidFill>
                </a:rPr>
                <a:t>Sam </a:t>
              </a:r>
              <a:r>
                <a:rPr lang="en-US" sz="4000" dirty="0" smtClean="0">
                  <a:solidFill>
                    <a:srgbClr val="FFFFFF"/>
                  </a:solidFill>
                </a:rPr>
                <a:t>Gutentag</a:t>
              </a:r>
            </a:p>
            <a:p>
              <a:r>
                <a:rPr lang="en-US" sz="4000" dirty="0" smtClean="0">
                  <a:solidFill>
                    <a:srgbClr val="FFFFFF"/>
                  </a:solidFill>
                </a:rPr>
                <a:t>Stephen Hara</a:t>
              </a:r>
              <a:endParaRPr lang="en-US" sz="4000" dirty="0">
                <a:solidFill>
                  <a:srgbClr val="FFFFFF"/>
                </a:solidFill>
              </a:endParaRPr>
            </a:p>
          </p:txBody>
        </p:sp>
      </p:gr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192</Words>
  <Application>Microsoft Macintosh PowerPoint</Application>
  <PresentationFormat>Custom</PresentationFormat>
  <Paragraphs>34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Kyle Donovan</cp:lastModifiedBy>
  <cp:revision>27</cp:revision>
  <dcterms:modified xsi:type="dcterms:W3CDTF">2013-04-22T03:38:24Z</dcterms:modified>
</cp:coreProperties>
</file>